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64" r:id="rId2"/>
    <p:sldId id="256" r:id="rId3"/>
    <p:sldId id="260" r:id="rId4"/>
    <p:sldId id="257" r:id="rId5"/>
    <p:sldId id="259" r:id="rId6"/>
    <p:sldId id="263" r:id="rId7"/>
    <p:sldId id="261" r:id="rId8"/>
    <p:sldId id="262" r:id="rId9"/>
  </p:sldIdLst>
  <p:sldSz cx="25603200" cy="18288000"/>
  <p:notesSz cx="6858000" cy="9144000"/>
  <p:defaultTextStyle>
    <a:defPPr>
      <a:defRPr lang="en-US"/>
    </a:defPPr>
    <a:lvl1pPr marL="0" algn="l" defTabSz="1254008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1pPr>
    <a:lvl2pPr marL="1254008" algn="l" defTabSz="1254008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2pPr>
    <a:lvl3pPr marL="2508016" algn="l" defTabSz="1254008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3pPr>
    <a:lvl4pPr marL="3762024" algn="l" defTabSz="1254008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4pPr>
    <a:lvl5pPr marL="5016033" algn="l" defTabSz="1254008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5pPr>
    <a:lvl6pPr marL="6270041" algn="l" defTabSz="1254008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6pPr>
    <a:lvl7pPr marL="7524049" algn="l" defTabSz="1254008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7pPr>
    <a:lvl8pPr marL="8778057" algn="l" defTabSz="1254008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8pPr>
    <a:lvl9pPr marL="10032065" algn="l" defTabSz="1254008" rtl="0" eaLnBrk="1" latinLnBrk="0" hangingPunct="1">
      <a:defRPr sz="49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20"/>
    <p:restoredTop sz="90092" autoAdjust="0"/>
  </p:normalViewPr>
  <p:slideViewPr>
    <p:cSldViewPr snapToGrid="0" snapToObjects="1">
      <p:cViewPr>
        <p:scale>
          <a:sx n="50" d="100"/>
          <a:sy n="50" d="100"/>
        </p:scale>
        <p:origin x="-752" y="1864"/>
      </p:cViewPr>
      <p:guideLst>
        <p:guide orient="horz" pos="5760"/>
        <p:guide pos="806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3.jpeg>
</file>

<file path=ppt/media/image4.jpg>
</file>

<file path=ppt/media/image5.jpg>
</file>

<file path=ppt/media/image6.jpeg>
</file>

<file path=ppt/media/image7.gi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F32D4D-D8BA-D548-ABD5-CDCB6A54EC38}" type="datetimeFigureOut">
              <a:rPr lang="en-US" smtClean="0"/>
              <a:t>2/5/16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28700" y="685800"/>
            <a:ext cx="48006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EC6049-7745-6244-9C45-BEF593AC4B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568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54008" rtl="0" eaLnBrk="1" latinLnBrk="0" hangingPunct="1">
      <a:defRPr sz="3300" kern="1200">
        <a:solidFill>
          <a:schemeClr val="tx1"/>
        </a:solidFill>
        <a:latin typeface="+mn-lt"/>
        <a:ea typeface="+mn-ea"/>
        <a:cs typeface="+mn-cs"/>
      </a:defRPr>
    </a:lvl1pPr>
    <a:lvl2pPr marL="1254008" algn="l" defTabSz="1254008" rtl="0" eaLnBrk="1" latinLnBrk="0" hangingPunct="1">
      <a:defRPr sz="3300" kern="1200">
        <a:solidFill>
          <a:schemeClr val="tx1"/>
        </a:solidFill>
        <a:latin typeface="+mn-lt"/>
        <a:ea typeface="+mn-ea"/>
        <a:cs typeface="+mn-cs"/>
      </a:defRPr>
    </a:lvl2pPr>
    <a:lvl3pPr marL="2508016" algn="l" defTabSz="1254008" rtl="0" eaLnBrk="1" latinLnBrk="0" hangingPunct="1">
      <a:defRPr sz="3300" kern="1200">
        <a:solidFill>
          <a:schemeClr val="tx1"/>
        </a:solidFill>
        <a:latin typeface="+mn-lt"/>
        <a:ea typeface="+mn-ea"/>
        <a:cs typeface="+mn-cs"/>
      </a:defRPr>
    </a:lvl3pPr>
    <a:lvl4pPr marL="3762024" algn="l" defTabSz="1254008" rtl="0" eaLnBrk="1" latinLnBrk="0" hangingPunct="1">
      <a:defRPr sz="3300" kern="1200">
        <a:solidFill>
          <a:schemeClr val="tx1"/>
        </a:solidFill>
        <a:latin typeface="+mn-lt"/>
        <a:ea typeface="+mn-ea"/>
        <a:cs typeface="+mn-cs"/>
      </a:defRPr>
    </a:lvl4pPr>
    <a:lvl5pPr marL="5016033" algn="l" defTabSz="1254008" rtl="0" eaLnBrk="1" latinLnBrk="0" hangingPunct="1">
      <a:defRPr sz="3300" kern="1200">
        <a:solidFill>
          <a:schemeClr val="tx1"/>
        </a:solidFill>
        <a:latin typeface="+mn-lt"/>
        <a:ea typeface="+mn-ea"/>
        <a:cs typeface="+mn-cs"/>
      </a:defRPr>
    </a:lvl5pPr>
    <a:lvl6pPr marL="6270041" algn="l" defTabSz="1254008" rtl="0" eaLnBrk="1" latinLnBrk="0" hangingPunct="1">
      <a:defRPr sz="3300" kern="1200">
        <a:solidFill>
          <a:schemeClr val="tx1"/>
        </a:solidFill>
        <a:latin typeface="+mn-lt"/>
        <a:ea typeface="+mn-ea"/>
        <a:cs typeface="+mn-cs"/>
      </a:defRPr>
    </a:lvl6pPr>
    <a:lvl7pPr marL="7524049" algn="l" defTabSz="1254008" rtl="0" eaLnBrk="1" latinLnBrk="0" hangingPunct="1">
      <a:defRPr sz="3300" kern="1200">
        <a:solidFill>
          <a:schemeClr val="tx1"/>
        </a:solidFill>
        <a:latin typeface="+mn-lt"/>
        <a:ea typeface="+mn-ea"/>
        <a:cs typeface="+mn-cs"/>
      </a:defRPr>
    </a:lvl7pPr>
    <a:lvl8pPr marL="8778057" algn="l" defTabSz="1254008" rtl="0" eaLnBrk="1" latinLnBrk="0" hangingPunct="1">
      <a:defRPr sz="3300" kern="1200">
        <a:solidFill>
          <a:schemeClr val="tx1"/>
        </a:solidFill>
        <a:latin typeface="+mn-lt"/>
        <a:ea typeface="+mn-ea"/>
        <a:cs typeface="+mn-cs"/>
      </a:defRPr>
    </a:lvl8pPr>
    <a:lvl9pPr marL="10032065" algn="l" defTabSz="1254008" rtl="0" eaLnBrk="1" latinLnBrk="0" hangingPunct="1">
      <a:defRPr sz="3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http://www.esa.int/var/esa/storage/images/esa_multimedia/images/2014/08/antarctic_ice-sheet_height/14726495-1-eng-GB/Antarctic_ice-sheet_height.png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C6049-7745-6244-9C45-BEF593AC4B0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840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0240" y="5681135"/>
            <a:ext cx="21762720" cy="39200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40480" y="10363200"/>
            <a:ext cx="17922240" cy="4673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2540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5080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7620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0160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6270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5240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7780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00320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4AC18-3680-F64D-B5B4-F8D52118C07C}" type="datetimeFigureOut">
              <a:rPr lang="en-US" smtClean="0"/>
              <a:t>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D699-3905-464E-8AB2-B980CD4F8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333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4AC18-3680-F64D-B5B4-F8D52118C07C}" type="datetimeFigureOut">
              <a:rPr lang="en-US" smtClean="0"/>
              <a:t>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D699-3905-464E-8AB2-B980CD4F8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827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1975388" y="1951569"/>
            <a:ext cx="16130904" cy="4161366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82672" y="1951569"/>
            <a:ext cx="47965996" cy="4161366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4AC18-3680-F64D-B5B4-F8D52118C07C}" type="datetimeFigureOut">
              <a:rPr lang="en-US" smtClean="0"/>
              <a:t>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D699-3905-464E-8AB2-B980CD4F8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034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4AC18-3680-F64D-B5B4-F8D52118C07C}" type="datetimeFigureOut">
              <a:rPr lang="en-US" smtClean="0"/>
              <a:t>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D699-3905-464E-8AB2-B980CD4F8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314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2476" y="11751735"/>
            <a:ext cx="21762720" cy="3632200"/>
          </a:xfrm>
        </p:spPr>
        <p:txBody>
          <a:bodyPr anchor="t"/>
          <a:lstStyle>
            <a:lvl1pPr algn="l">
              <a:defRPr sz="11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2476" y="7751236"/>
            <a:ext cx="21762720" cy="4000499"/>
          </a:xfrm>
        </p:spPr>
        <p:txBody>
          <a:bodyPr anchor="b"/>
          <a:lstStyle>
            <a:lvl1pPr marL="0" indent="0">
              <a:buNone/>
              <a:defRPr sz="5500">
                <a:solidFill>
                  <a:schemeClr val="tx1">
                    <a:tint val="75000"/>
                  </a:schemeClr>
                </a:solidFill>
              </a:defRPr>
            </a:lvl1pPr>
            <a:lvl2pPr marL="1254008" indent="0">
              <a:buNone/>
              <a:defRPr sz="4900">
                <a:solidFill>
                  <a:schemeClr val="tx1">
                    <a:tint val="75000"/>
                  </a:schemeClr>
                </a:solidFill>
              </a:defRPr>
            </a:lvl2pPr>
            <a:lvl3pPr marL="2508016" indent="0">
              <a:buNone/>
              <a:defRPr sz="4400">
                <a:solidFill>
                  <a:schemeClr val="tx1">
                    <a:tint val="75000"/>
                  </a:schemeClr>
                </a:solidFill>
              </a:defRPr>
            </a:lvl3pPr>
            <a:lvl4pPr marL="3762024" indent="0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4pPr>
            <a:lvl5pPr marL="5016033" indent="0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5pPr>
            <a:lvl6pPr marL="6270041" indent="0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6pPr>
            <a:lvl7pPr marL="7524049" indent="0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7pPr>
            <a:lvl8pPr marL="8778057" indent="0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8pPr>
            <a:lvl9pPr marL="10032065" indent="0">
              <a:buNone/>
              <a:defRPr sz="3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4AC18-3680-F64D-B5B4-F8D52118C07C}" type="datetimeFigureOut">
              <a:rPr lang="en-US" smtClean="0"/>
              <a:t>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D699-3905-464E-8AB2-B980CD4F8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074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82671" y="11379201"/>
            <a:ext cx="32048450" cy="32186035"/>
          </a:xfrm>
        </p:spPr>
        <p:txBody>
          <a:bodyPr/>
          <a:lstStyle>
            <a:lvl1pPr>
              <a:defRPr sz="7700"/>
            </a:lvl1pPr>
            <a:lvl2pPr>
              <a:defRPr sz="6600"/>
            </a:lvl2pPr>
            <a:lvl3pPr>
              <a:defRPr sz="5500"/>
            </a:lvl3pPr>
            <a:lvl4pPr>
              <a:defRPr sz="4900"/>
            </a:lvl4pPr>
            <a:lvl5pPr>
              <a:defRPr sz="4900"/>
            </a:lvl5pPr>
            <a:lvl6pPr>
              <a:defRPr sz="4900"/>
            </a:lvl6pPr>
            <a:lvl7pPr>
              <a:defRPr sz="4900"/>
            </a:lvl7pPr>
            <a:lvl8pPr>
              <a:defRPr sz="4900"/>
            </a:lvl8pPr>
            <a:lvl9pPr>
              <a:defRPr sz="4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057841" y="11379201"/>
            <a:ext cx="32048450" cy="32186035"/>
          </a:xfrm>
        </p:spPr>
        <p:txBody>
          <a:bodyPr/>
          <a:lstStyle>
            <a:lvl1pPr>
              <a:defRPr sz="7700"/>
            </a:lvl1pPr>
            <a:lvl2pPr>
              <a:defRPr sz="6600"/>
            </a:lvl2pPr>
            <a:lvl3pPr>
              <a:defRPr sz="5500"/>
            </a:lvl3pPr>
            <a:lvl4pPr>
              <a:defRPr sz="4900"/>
            </a:lvl4pPr>
            <a:lvl5pPr>
              <a:defRPr sz="4900"/>
            </a:lvl5pPr>
            <a:lvl6pPr>
              <a:defRPr sz="4900"/>
            </a:lvl6pPr>
            <a:lvl7pPr>
              <a:defRPr sz="4900"/>
            </a:lvl7pPr>
            <a:lvl8pPr>
              <a:defRPr sz="4900"/>
            </a:lvl8pPr>
            <a:lvl9pPr>
              <a:defRPr sz="4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4AC18-3680-F64D-B5B4-F8D52118C07C}" type="datetimeFigureOut">
              <a:rPr lang="en-US" smtClean="0"/>
              <a:t>2/5/16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D699-3905-464E-8AB2-B980CD4F8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638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0160" y="732368"/>
            <a:ext cx="23042880" cy="3048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4093635"/>
            <a:ext cx="11312526" cy="1706032"/>
          </a:xfrm>
        </p:spPr>
        <p:txBody>
          <a:bodyPr anchor="b"/>
          <a:lstStyle>
            <a:lvl1pPr marL="0" indent="0">
              <a:buNone/>
              <a:defRPr sz="6600" b="1"/>
            </a:lvl1pPr>
            <a:lvl2pPr marL="1254008" indent="0">
              <a:buNone/>
              <a:defRPr sz="5500" b="1"/>
            </a:lvl2pPr>
            <a:lvl3pPr marL="2508016" indent="0">
              <a:buNone/>
              <a:defRPr sz="4900" b="1"/>
            </a:lvl3pPr>
            <a:lvl4pPr marL="3762024" indent="0">
              <a:buNone/>
              <a:defRPr sz="4400" b="1"/>
            </a:lvl4pPr>
            <a:lvl5pPr marL="5016033" indent="0">
              <a:buNone/>
              <a:defRPr sz="4400" b="1"/>
            </a:lvl5pPr>
            <a:lvl6pPr marL="6270041" indent="0">
              <a:buNone/>
              <a:defRPr sz="4400" b="1"/>
            </a:lvl6pPr>
            <a:lvl7pPr marL="7524049" indent="0">
              <a:buNone/>
              <a:defRPr sz="4400" b="1"/>
            </a:lvl7pPr>
            <a:lvl8pPr marL="8778057" indent="0">
              <a:buNone/>
              <a:defRPr sz="4400" b="1"/>
            </a:lvl8pPr>
            <a:lvl9pPr marL="10032065" indent="0">
              <a:buNone/>
              <a:defRPr sz="4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5799667"/>
            <a:ext cx="11312526" cy="10536768"/>
          </a:xfrm>
        </p:spPr>
        <p:txBody>
          <a:bodyPr/>
          <a:lstStyle>
            <a:lvl1pPr>
              <a:defRPr sz="6600"/>
            </a:lvl1pPr>
            <a:lvl2pPr>
              <a:defRPr sz="55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006071" y="4093635"/>
            <a:ext cx="11316970" cy="1706032"/>
          </a:xfrm>
        </p:spPr>
        <p:txBody>
          <a:bodyPr anchor="b"/>
          <a:lstStyle>
            <a:lvl1pPr marL="0" indent="0">
              <a:buNone/>
              <a:defRPr sz="6600" b="1"/>
            </a:lvl1pPr>
            <a:lvl2pPr marL="1254008" indent="0">
              <a:buNone/>
              <a:defRPr sz="5500" b="1"/>
            </a:lvl2pPr>
            <a:lvl3pPr marL="2508016" indent="0">
              <a:buNone/>
              <a:defRPr sz="4900" b="1"/>
            </a:lvl3pPr>
            <a:lvl4pPr marL="3762024" indent="0">
              <a:buNone/>
              <a:defRPr sz="4400" b="1"/>
            </a:lvl4pPr>
            <a:lvl5pPr marL="5016033" indent="0">
              <a:buNone/>
              <a:defRPr sz="4400" b="1"/>
            </a:lvl5pPr>
            <a:lvl6pPr marL="6270041" indent="0">
              <a:buNone/>
              <a:defRPr sz="4400" b="1"/>
            </a:lvl6pPr>
            <a:lvl7pPr marL="7524049" indent="0">
              <a:buNone/>
              <a:defRPr sz="4400" b="1"/>
            </a:lvl7pPr>
            <a:lvl8pPr marL="8778057" indent="0">
              <a:buNone/>
              <a:defRPr sz="4400" b="1"/>
            </a:lvl8pPr>
            <a:lvl9pPr marL="10032065" indent="0">
              <a:buNone/>
              <a:defRPr sz="4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006071" y="5799667"/>
            <a:ext cx="11316970" cy="10536768"/>
          </a:xfrm>
        </p:spPr>
        <p:txBody>
          <a:bodyPr/>
          <a:lstStyle>
            <a:lvl1pPr>
              <a:defRPr sz="6600"/>
            </a:lvl1pPr>
            <a:lvl2pPr>
              <a:defRPr sz="5500"/>
            </a:lvl2pPr>
            <a:lvl3pPr>
              <a:defRPr sz="490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4AC18-3680-F64D-B5B4-F8D52118C07C}" type="datetimeFigureOut">
              <a:rPr lang="en-US" smtClean="0"/>
              <a:t>2/5/16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D699-3905-464E-8AB2-B980CD4F8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93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4AC18-3680-F64D-B5B4-F8D52118C07C}" type="datetimeFigureOut">
              <a:rPr lang="en-US" smtClean="0"/>
              <a:t>2/5/16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D699-3905-464E-8AB2-B980CD4F8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649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4AC18-3680-F64D-B5B4-F8D52118C07C}" type="datetimeFigureOut">
              <a:rPr lang="en-US" smtClean="0"/>
              <a:t>2/5/16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D699-3905-464E-8AB2-B980CD4F8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080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0162" y="728133"/>
            <a:ext cx="8423276" cy="3098800"/>
          </a:xfrm>
        </p:spPr>
        <p:txBody>
          <a:bodyPr anchor="b"/>
          <a:lstStyle>
            <a:lvl1pPr algn="l">
              <a:defRPr sz="5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10140" y="728135"/>
            <a:ext cx="14312900" cy="15608301"/>
          </a:xfrm>
        </p:spPr>
        <p:txBody>
          <a:bodyPr/>
          <a:lstStyle>
            <a:lvl1pPr>
              <a:defRPr sz="8800"/>
            </a:lvl1pPr>
            <a:lvl2pPr>
              <a:defRPr sz="7700"/>
            </a:lvl2pPr>
            <a:lvl3pPr>
              <a:defRPr sz="66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80162" y="3826935"/>
            <a:ext cx="8423276" cy="12509501"/>
          </a:xfrm>
        </p:spPr>
        <p:txBody>
          <a:bodyPr/>
          <a:lstStyle>
            <a:lvl1pPr marL="0" indent="0">
              <a:buNone/>
              <a:defRPr sz="3800"/>
            </a:lvl1pPr>
            <a:lvl2pPr marL="1254008" indent="0">
              <a:buNone/>
              <a:defRPr sz="3300"/>
            </a:lvl2pPr>
            <a:lvl3pPr marL="2508016" indent="0">
              <a:buNone/>
              <a:defRPr sz="2700"/>
            </a:lvl3pPr>
            <a:lvl4pPr marL="3762024" indent="0">
              <a:buNone/>
              <a:defRPr sz="2500"/>
            </a:lvl4pPr>
            <a:lvl5pPr marL="5016033" indent="0">
              <a:buNone/>
              <a:defRPr sz="2500"/>
            </a:lvl5pPr>
            <a:lvl6pPr marL="6270041" indent="0">
              <a:buNone/>
              <a:defRPr sz="2500"/>
            </a:lvl6pPr>
            <a:lvl7pPr marL="7524049" indent="0">
              <a:buNone/>
              <a:defRPr sz="2500"/>
            </a:lvl7pPr>
            <a:lvl8pPr marL="8778057" indent="0">
              <a:buNone/>
              <a:defRPr sz="2500"/>
            </a:lvl8pPr>
            <a:lvl9pPr marL="10032065" indent="0">
              <a:buNone/>
              <a:defRPr sz="25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4AC18-3680-F64D-B5B4-F8D52118C07C}" type="datetimeFigureOut">
              <a:rPr lang="en-US" smtClean="0"/>
              <a:t>2/5/16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D699-3905-464E-8AB2-B980CD4F8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059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18406" y="12801600"/>
            <a:ext cx="15361920" cy="1511301"/>
          </a:xfrm>
        </p:spPr>
        <p:txBody>
          <a:bodyPr anchor="b"/>
          <a:lstStyle>
            <a:lvl1pPr algn="l">
              <a:defRPr sz="5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018406" y="1634067"/>
            <a:ext cx="15361920" cy="10972800"/>
          </a:xfrm>
        </p:spPr>
        <p:txBody>
          <a:bodyPr/>
          <a:lstStyle>
            <a:lvl1pPr marL="0" indent="0">
              <a:buNone/>
              <a:defRPr sz="8800"/>
            </a:lvl1pPr>
            <a:lvl2pPr marL="1254008" indent="0">
              <a:buNone/>
              <a:defRPr sz="7700"/>
            </a:lvl2pPr>
            <a:lvl3pPr marL="2508016" indent="0">
              <a:buNone/>
              <a:defRPr sz="6600"/>
            </a:lvl3pPr>
            <a:lvl4pPr marL="3762024" indent="0">
              <a:buNone/>
              <a:defRPr sz="5500"/>
            </a:lvl4pPr>
            <a:lvl5pPr marL="5016033" indent="0">
              <a:buNone/>
              <a:defRPr sz="5500"/>
            </a:lvl5pPr>
            <a:lvl6pPr marL="6270041" indent="0">
              <a:buNone/>
              <a:defRPr sz="5500"/>
            </a:lvl6pPr>
            <a:lvl7pPr marL="7524049" indent="0">
              <a:buNone/>
              <a:defRPr sz="5500"/>
            </a:lvl7pPr>
            <a:lvl8pPr marL="8778057" indent="0">
              <a:buNone/>
              <a:defRPr sz="5500"/>
            </a:lvl8pPr>
            <a:lvl9pPr marL="10032065" indent="0">
              <a:buNone/>
              <a:defRPr sz="5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18406" y="14312901"/>
            <a:ext cx="15361920" cy="2146299"/>
          </a:xfrm>
        </p:spPr>
        <p:txBody>
          <a:bodyPr/>
          <a:lstStyle>
            <a:lvl1pPr marL="0" indent="0">
              <a:buNone/>
              <a:defRPr sz="3800"/>
            </a:lvl1pPr>
            <a:lvl2pPr marL="1254008" indent="0">
              <a:buNone/>
              <a:defRPr sz="3300"/>
            </a:lvl2pPr>
            <a:lvl3pPr marL="2508016" indent="0">
              <a:buNone/>
              <a:defRPr sz="2700"/>
            </a:lvl3pPr>
            <a:lvl4pPr marL="3762024" indent="0">
              <a:buNone/>
              <a:defRPr sz="2500"/>
            </a:lvl4pPr>
            <a:lvl5pPr marL="5016033" indent="0">
              <a:buNone/>
              <a:defRPr sz="2500"/>
            </a:lvl5pPr>
            <a:lvl6pPr marL="6270041" indent="0">
              <a:buNone/>
              <a:defRPr sz="2500"/>
            </a:lvl6pPr>
            <a:lvl7pPr marL="7524049" indent="0">
              <a:buNone/>
              <a:defRPr sz="2500"/>
            </a:lvl7pPr>
            <a:lvl8pPr marL="8778057" indent="0">
              <a:buNone/>
              <a:defRPr sz="2500"/>
            </a:lvl8pPr>
            <a:lvl9pPr marL="10032065" indent="0">
              <a:buNone/>
              <a:defRPr sz="25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4AC18-3680-F64D-B5B4-F8D52118C07C}" type="datetimeFigureOut">
              <a:rPr lang="en-US" smtClean="0"/>
              <a:t>2/5/16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D699-3905-464E-8AB2-B980CD4F8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520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80160" y="732368"/>
            <a:ext cx="23042880" cy="3048000"/>
          </a:xfrm>
          <a:prstGeom prst="rect">
            <a:avLst/>
          </a:prstGeom>
        </p:spPr>
        <p:txBody>
          <a:bodyPr vert="horz" lIns="250802" tIns="125401" rIns="250802" bIns="125401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4267201"/>
            <a:ext cx="23042880" cy="12069235"/>
          </a:xfrm>
          <a:prstGeom prst="rect">
            <a:avLst/>
          </a:prstGeom>
        </p:spPr>
        <p:txBody>
          <a:bodyPr vert="horz" lIns="250802" tIns="125401" rIns="250802" bIns="125401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16950268"/>
            <a:ext cx="5974080" cy="973667"/>
          </a:xfrm>
          <a:prstGeom prst="rect">
            <a:avLst/>
          </a:prstGeom>
        </p:spPr>
        <p:txBody>
          <a:bodyPr vert="horz" lIns="250802" tIns="125401" rIns="250802" bIns="125401" rtlCol="0" anchor="ctr"/>
          <a:lstStyle>
            <a:lvl1pPr algn="l">
              <a:defRPr sz="3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24AC18-3680-F64D-B5B4-F8D52118C07C}" type="datetimeFigureOut">
              <a:rPr lang="en-US" smtClean="0"/>
              <a:t>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47760" y="16950268"/>
            <a:ext cx="8107680" cy="973667"/>
          </a:xfrm>
          <a:prstGeom prst="rect">
            <a:avLst/>
          </a:prstGeom>
        </p:spPr>
        <p:txBody>
          <a:bodyPr vert="horz" lIns="250802" tIns="125401" rIns="250802" bIns="125401" rtlCol="0" anchor="ctr"/>
          <a:lstStyle>
            <a:lvl1pPr algn="ctr">
              <a:defRPr sz="3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8348960" y="16950268"/>
            <a:ext cx="5974080" cy="973667"/>
          </a:xfrm>
          <a:prstGeom prst="rect">
            <a:avLst/>
          </a:prstGeom>
        </p:spPr>
        <p:txBody>
          <a:bodyPr vert="horz" lIns="250802" tIns="125401" rIns="250802" bIns="125401" rtlCol="0" anchor="ctr"/>
          <a:lstStyle>
            <a:lvl1pPr algn="r">
              <a:defRPr sz="3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D699-3905-464E-8AB2-B980CD4F8E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623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254008" rtl="0" eaLnBrk="1" latinLnBrk="0" hangingPunct="1">
        <a:spcBef>
          <a:spcPct val="0"/>
        </a:spcBef>
        <a:buNone/>
        <a:defRPr sz="12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40506" indent="-940506" algn="l" defTabSz="1254008" rtl="0" eaLnBrk="1" latinLnBrk="0" hangingPunct="1">
        <a:spcBef>
          <a:spcPct val="20000"/>
        </a:spcBef>
        <a:buFont typeface="Arial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1pPr>
      <a:lvl2pPr marL="2037763" indent="-783755" algn="l" defTabSz="1254008" rtl="0" eaLnBrk="1" latinLnBrk="0" hangingPunct="1">
        <a:spcBef>
          <a:spcPct val="20000"/>
        </a:spcBef>
        <a:buFont typeface="Arial"/>
        <a:buChar char="–"/>
        <a:defRPr sz="7700" kern="1200">
          <a:solidFill>
            <a:schemeClr val="tx1"/>
          </a:solidFill>
          <a:latin typeface="+mn-lt"/>
          <a:ea typeface="+mn-ea"/>
          <a:cs typeface="+mn-cs"/>
        </a:defRPr>
      </a:lvl2pPr>
      <a:lvl3pPr marL="3135020" indent="-627004" algn="l" defTabSz="1254008" rtl="0" eaLnBrk="1" latinLnBrk="0" hangingPunct="1">
        <a:spcBef>
          <a:spcPct val="20000"/>
        </a:spcBef>
        <a:buFont typeface="Arial"/>
        <a:buChar char="•"/>
        <a:defRPr sz="6600" kern="1200">
          <a:solidFill>
            <a:schemeClr val="tx1"/>
          </a:solidFill>
          <a:latin typeface="+mn-lt"/>
          <a:ea typeface="+mn-ea"/>
          <a:cs typeface="+mn-cs"/>
        </a:defRPr>
      </a:lvl3pPr>
      <a:lvl4pPr marL="4389029" indent="-627004" algn="l" defTabSz="1254008" rtl="0" eaLnBrk="1" latinLnBrk="0" hangingPunct="1">
        <a:spcBef>
          <a:spcPct val="20000"/>
        </a:spcBef>
        <a:buFont typeface="Arial"/>
        <a:buChar char="–"/>
        <a:defRPr sz="5500" kern="1200">
          <a:solidFill>
            <a:schemeClr val="tx1"/>
          </a:solidFill>
          <a:latin typeface="+mn-lt"/>
          <a:ea typeface="+mn-ea"/>
          <a:cs typeface="+mn-cs"/>
        </a:defRPr>
      </a:lvl4pPr>
      <a:lvl5pPr marL="5643037" indent="-627004" algn="l" defTabSz="1254008" rtl="0" eaLnBrk="1" latinLnBrk="0" hangingPunct="1">
        <a:spcBef>
          <a:spcPct val="20000"/>
        </a:spcBef>
        <a:buFont typeface="Arial"/>
        <a:buChar char="»"/>
        <a:defRPr sz="5500" kern="1200">
          <a:solidFill>
            <a:schemeClr val="tx1"/>
          </a:solidFill>
          <a:latin typeface="+mn-lt"/>
          <a:ea typeface="+mn-ea"/>
          <a:cs typeface="+mn-cs"/>
        </a:defRPr>
      </a:lvl5pPr>
      <a:lvl6pPr marL="6897045" indent="-627004" algn="l" defTabSz="1254008" rtl="0" eaLnBrk="1" latinLnBrk="0" hangingPunct="1">
        <a:spcBef>
          <a:spcPct val="20000"/>
        </a:spcBef>
        <a:buFont typeface="Arial"/>
        <a:buChar char="•"/>
        <a:defRPr sz="5500" kern="1200">
          <a:solidFill>
            <a:schemeClr val="tx1"/>
          </a:solidFill>
          <a:latin typeface="+mn-lt"/>
          <a:ea typeface="+mn-ea"/>
          <a:cs typeface="+mn-cs"/>
        </a:defRPr>
      </a:lvl6pPr>
      <a:lvl7pPr marL="8151053" indent="-627004" algn="l" defTabSz="1254008" rtl="0" eaLnBrk="1" latinLnBrk="0" hangingPunct="1">
        <a:spcBef>
          <a:spcPct val="20000"/>
        </a:spcBef>
        <a:buFont typeface="Arial"/>
        <a:buChar char="•"/>
        <a:defRPr sz="5500" kern="1200">
          <a:solidFill>
            <a:schemeClr val="tx1"/>
          </a:solidFill>
          <a:latin typeface="+mn-lt"/>
          <a:ea typeface="+mn-ea"/>
          <a:cs typeface="+mn-cs"/>
        </a:defRPr>
      </a:lvl7pPr>
      <a:lvl8pPr marL="9405061" indent="-627004" algn="l" defTabSz="1254008" rtl="0" eaLnBrk="1" latinLnBrk="0" hangingPunct="1">
        <a:spcBef>
          <a:spcPct val="20000"/>
        </a:spcBef>
        <a:buFont typeface="Arial"/>
        <a:buChar char="•"/>
        <a:defRPr sz="5500" kern="1200">
          <a:solidFill>
            <a:schemeClr val="tx1"/>
          </a:solidFill>
          <a:latin typeface="+mn-lt"/>
          <a:ea typeface="+mn-ea"/>
          <a:cs typeface="+mn-cs"/>
        </a:defRPr>
      </a:lvl8pPr>
      <a:lvl9pPr marL="10659069" indent="-627004" algn="l" defTabSz="1254008" rtl="0" eaLnBrk="1" latinLnBrk="0" hangingPunct="1">
        <a:spcBef>
          <a:spcPct val="20000"/>
        </a:spcBef>
        <a:buFont typeface="Arial"/>
        <a:buChar char="•"/>
        <a:defRPr sz="5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54008" rtl="0" eaLnBrk="1" latinLnBrk="0" hangingPunct="1">
        <a:defRPr sz="4900" kern="1200">
          <a:solidFill>
            <a:schemeClr val="tx1"/>
          </a:solidFill>
          <a:latin typeface="+mn-lt"/>
          <a:ea typeface="+mn-ea"/>
          <a:cs typeface="+mn-cs"/>
        </a:defRPr>
      </a:lvl1pPr>
      <a:lvl2pPr marL="1254008" algn="l" defTabSz="1254008" rtl="0" eaLnBrk="1" latinLnBrk="0" hangingPunct="1">
        <a:defRPr sz="4900" kern="1200">
          <a:solidFill>
            <a:schemeClr val="tx1"/>
          </a:solidFill>
          <a:latin typeface="+mn-lt"/>
          <a:ea typeface="+mn-ea"/>
          <a:cs typeface="+mn-cs"/>
        </a:defRPr>
      </a:lvl2pPr>
      <a:lvl3pPr marL="2508016" algn="l" defTabSz="1254008" rtl="0" eaLnBrk="1" latinLnBrk="0" hangingPunct="1">
        <a:defRPr sz="4900" kern="1200">
          <a:solidFill>
            <a:schemeClr val="tx1"/>
          </a:solidFill>
          <a:latin typeface="+mn-lt"/>
          <a:ea typeface="+mn-ea"/>
          <a:cs typeface="+mn-cs"/>
        </a:defRPr>
      </a:lvl3pPr>
      <a:lvl4pPr marL="3762024" algn="l" defTabSz="1254008" rtl="0" eaLnBrk="1" latinLnBrk="0" hangingPunct="1">
        <a:defRPr sz="4900" kern="1200">
          <a:solidFill>
            <a:schemeClr val="tx1"/>
          </a:solidFill>
          <a:latin typeface="+mn-lt"/>
          <a:ea typeface="+mn-ea"/>
          <a:cs typeface="+mn-cs"/>
        </a:defRPr>
      </a:lvl4pPr>
      <a:lvl5pPr marL="5016033" algn="l" defTabSz="1254008" rtl="0" eaLnBrk="1" latinLnBrk="0" hangingPunct="1">
        <a:defRPr sz="4900" kern="1200">
          <a:solidFill>
            <a:schemeClr val="tx1"/>
          </a:solidFill>
          <a:latin typeface="+mn-lt"/>
          <a:ea typeface="+mn-ea"/>
          <a:cs typeface="+mn-cs"/>
        </a:defRPr>
      </a:lvl5pPr>
      <a:lvl6pPr marL="6270041" algn="l" defTabSz="1254008" rtl="0" eaLnBrk="1" latinLnBrk="0" hangingPunct="1">
        <a:defRPr sz="4900" kern="1200">
          <a:solidFill>
            <a:schemeClr val="tx1"/>
          </a:solidFill>
          <a:latin typeface="+mn-lt"/>
          <a:ea typeface="+mn-ea"/>
          <a:cs typeface="+mn-cs"/>
        </a:defRPr>
      </a:lvl6pPr>
      <a:lvl7pPr marL="7524049" algn="l" defTabSz="1254008" rtl="0" eaLnBrk="1" latinLnBrk="0" hangingPunct="1">
        <a:defRPr sz="4900" kern="1200">
          <a:solidFill>
            <a:schemeClr val="tx1"/>
          </a:solidFill>
          <a:latin typeface="+mn-lt"/>
          <a:ea typeface="+mn-ea"/>
          <a:cs typeface="+mn-cs"/>
        </a:defRPr>
      </a:lvl7pPr>
      <a:lvl8pPr marL="8778057" algn="l" defTabSz="1254008" rtl="0" eaLnBrk="1" latinLnBrk="0" hangingPunct="1">
        <a:defRPr sz="4900" kern="1200">
          <a:solidFill>
            <a:schemeClr val="tx1"/>
          </a:solidFill>
          <a:latin typeface="+mn-lt"/>
          <a:ea typeface="+mn-ea"/>
          <a:cs typeface="+mn-cs"/>
        </a:defRPr>
      </a:lvl8pPr>
      <a:lvl9pPr marL="10032065" algn="l" defTabSz="1254008" rtl="0" eaLnBrk="1" latinLnBrk="0" hangingPunct="1">
        <a:defRPr sz="4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3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gif"/><Relationship Id="rId3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Relationship Id="rId3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2.emf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Many Faces of Antarctica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71600" indent="-1371600">
              <a:buFont typeface="+mj-lt"/>
              <a:buAutoNum type="arabicPeriod"/>
            </a:pPr>
            <a:r>
              <a:rPr lang="en-US" dirty="0" smtClean="0"/>
              <a:t>MODIS Satellite Image (puzzle)</a:t>
            </a:r>
            <a:endParaRPr lang="en-US" dirty="0" smtClean="0"/>
          </a:p>
          <a:p>
            <a:pPr marL="1371600" indent="-1371600">
              <a:buFont typeface="+mj-lt"/>
              <a:buAutoNum type="arabicPeriod"/>
            </a:pPr>
            <a:r>
              <a:rPr lang="en-US" dirty="0" smtClean="0"/>
              <a:t>Bed Topography</a:t>
            </a:r>
            <a:endParaRPr lang="en-US" dirty="0"/>
          </a:p>
          <a:p>
            <a:pPr marL="1371600" indent="-1371600">
              <a:buFont typeface="+mj-lt"/>
              <a:buAutoNum type="arabicPeriod"/>
            </a:pPr>
            <a:r>
              <a:rPr lang="en-US" dirty="0" smtClean="0"/>
              <a:t>Ice Velocity</a:t>
            </a:r>
            <a:endParaRPr lang="en-US" dirty="0"/>
          </a:p>
          <a:p>
            <a:pPr marL="1371600" indent="-1371600">
              <a:buFont typeface="+mj-lt"/>
              <a:buAutoNum type="arabicPeriod"/>
            </a:pPr>
            <a:r>
              <a:rPr lang="en-US" dirty="0" smtClean="0"/>
              <a:t>Geography</a:t>
            </a:r>
            <a:endParaRPr lang="en-US" dirty="0"/>
          </a:p>
          <a:p>
            <a:pPr marL="1371600" indent="-1371600">
              <a:buFont typeface="+mj-lt"/>
              <a:buAutoNum type="arabicPeriod"/>
            </a:pPr>
            <a:r>
              <a:rPr lang="en-US" dirty="0" smtClean="0"/>
              <a:t>Ice </a:t>
            </a:r>
            <a:r>
              <a:rPr lang="en-US" dirty="0" smtClean="0"/>
              <a:t>Mass Loss</a:t>
            </a:r>
          </a:p>
          <a:p>
            <a:pPr marL="1371600" indent="-1371600">
              <a:buFont typeface="+mj-lt"/>
              <a:buAutoNum type="arabicPeriod"/>
            </a:pPr>
            <a:r>
              <a:rPr lang="en-US" dirty="0" err="1" smtClean="0"/>
              <a:t>Subglacial</a:t>
            </a:r>
            <a:r>
              <a:rPr lang="en-US" dirty="0" smtClean="0"/>
              <a:t> </a:t>
            </a:r>
            <a:r>
              <a:rPr lang="en-US" dirty="0" smtClean="0"/>
              <a:t>Lakes</a:t>
            </a:r>
            <a:endParaRPr lang="en-US" dirty="0" smtClean="0"/>
          </a:p>
          <a:p>
            <a:pPr marL="1371600" indent="-1371600">
              <a:buFont typeface="+mj-lt"/>
              <a:buAutoNum type="arabicPeriod"/>
            </a:pPr>
            <a:r>
              <a:rPr lang="en-US" dirty="0" smtClean="0"/>
              <a:t>Ice </a:t>
            </a:r>
            <a:r>
              <a:rPr lang="en-US" dirty="0" smtClean="0"/>
              <a:t>Elevation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ICEPOD2-Final_Final-2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6629" y="15262847"/>
            <a:ext cx="2227977" cy="22279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665" b="25972"/>
          <a:stretch/>
        </p:blipFill>
        <p:spPr bwMode="auto">
          <a:xfrm>
            <a:off x="13065051" y="15262847"/>
            <a:ext cx="6875562" cy="222797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21548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t_black_size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0800"/>
            <a:ext cx="25603200" cy="181840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665" b="25972"/>
          <a:stretch/>
        </p:blipFill>
        <p:spPr bwMode="auto">
          <a:xfrm>
            <a:off x="872043" y="15934815"/>
            <a:ext cx="3542588" cy="9758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Rectangle 6"/>
          <p:cNvSpPr/>
          <p:nvPr/>
        </p:nvSpPr>
        <p:spPr>
          <a:xfrm>
            <a:off x="269406" y="16913512"/>
            <a:ext cx="5041805" cy="110799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100" dirty="0" smtClean="0"/>
              <a:t>Columbia </a:t>
            </a:r>
            <a:r>
              <a:rPr lang="en-US" sz="1100" dirty="0"/>
              <a:t>Climate Center at the Earth Institute * Barnard College * American Museum of Natural History * Arctic Institute of North </a:t>
            </a:r>
            <a:r>
              <a:rPr lang="en-US" sz="1100" dirty="0" smtClean="0"/>
              <a:t>America * Association </a:t>
            </a:r>
            <a:r>
              <a:rPr lang="en-US" sz="1100" dirty="0"/>
              <a:t>of Interior Native Educators * Center for New Media Teaching &amp; Learning * Center for Research on Environmental Decisions * International Arctic Research Center * Lamont-Doherty Earth Observatory * Museum of the North * Teachers College * University of Alaska Fairbanks * University of New Hampshire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204805" y="16872156"/>
            <a:ext cx="56575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Image created by USGS using AVHRR NOAA Satellite data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500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edmapNov2011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32210" y="-737368"/>
            <a:ext cx="20782755" cy="18769851"/>
          </a:xfrm>
          <a:prstGeom prst="rect">
            <a:avLst/>
          </a:prstGeom>
        </p:spPr>
      </p:pic>
      <p:pic>
        <p:nvPicPr>
          <p:cNvPr id="11" name="Picture 10" descr="bedmap2scale.jpg"/>
          <p:cNvPicPr>
            <a:picLocks noChangeAspect="1"/>
          </p:cNvPicPr>
          <p:nvPr/>
        </p:nvPicPr>
        <p:blipFill>
          <a:blip r:embed="rId3">
            <a:alphaModFix amt="8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233" y="2979261"/>
            <a:ext cx="2236443" cy="856018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59218" y="16732082"/>
            <a:ext cx="5041805" cy="110799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100" dirty="0" smtClean="0"/>
              <a:t>Columbia </a:t>
            </a:r>
            <a:r>
              <a:rPr lang="en-US" sz="1100" dirty="0"/>
              <a:t>Climate Center at the Earth Institute * Barnard College * American Museum of Natural History * Arctic Institute of North </a:t>
            </a:r>
            <a:r>
              <a:rPr lang="en-US" sz="1100" dirty="0" smtClean="0"/>
              <a:t>America * Association of </a:t>
            </a:r>
            <a:r>
              <a:rPr lang="en-US" sz="1100" dirty="0"/>
              <a:t>Interior Native Educators * Center for New Media Teaching &amp; Learning * Center for Research on Environmental Decisions * International Arctic Research Center * Lamont-Doherty Earth Observatory * Museum of the North * Teachers College * University of Alaska Fairbanks * University of New Hampshire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665" b="25972"/>
          <a:stretch/>
        </p:blipFill>
        <p:spPr bwMode="auto">
          <a:xfrm>
            <a:off x="2680932" y="15738648"/>
            <a:ext cx="3542588" cy="9758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7857754" y="17116857"/>
            <a:ext cx="53111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/>
                </a:solidFill>
              </a:rPr>
              <a:t>Antarctic Bed elevation data from the Bedmap 2 project , 2013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509738" y="12334875"/>
            <a:ext cx="1222412" cy="584776"/>
          </a:xfrm>
          <a:prstGeom prst="rect">
            <a:avLst/>
          </a:prstGeom>
          <a:solidFill>
            <a:srgbClr val="FFFFFF">
              <a:alpha val="53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Roosevelt Island</a:t>
            </a:r>
            <a:endParaRPr lang="en-US" sz="1600" dirty="0"/>
          </a:p>
        </p:txBody>
      </p:sp>
      <p:sp>
        <p:nvSpPr>
          <p:cNvPr id="3" name="TextBox 2"/>
          <p:cNvSpPr txBox="1"/>
          <p:nvPr/>
        </p:nvSpPr>
        <p:spPr>
          <a:xfrm>
            <a:off x="15303975" y="7000875"/>
            <a:ext cx="1381168" cy="646331"/>
          </a:xfrm>
          <a:prstGeom prst="rect">
            <a:avLst/>
          </a:prstGeom>
          <a:solidFill>
            <a:srgbClr val="FFFFFF">
              <a:alpha val="56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800" dirty="0" err="1" smtClean="0"/>
              <a:t>Gamburtsev</a:t>
            </a:r>
            <a:r>
              <a:rPr lang="en-US" sz="1800" dirty="0" smtClean="0"/>
              <a:t> Mountains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91920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ignot_vel_v4_withcolorbar_sm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03771" y="41924"/>
            <a:ext cx="19710555" cy="1749648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57894" y="16962968"/>
            <a:ext cx="5041805" cy="110799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100" dirty="0" smtClean="0"/>
              <a:t>Columbia </a:t>
            </a:r>
            <a:r>
              <a:rPr lang="en-US" sz="1100" dirty="0"/>
              <a:t>Climate Center at the Earth Institute * Barnard College * American Museum of Natural History * Arctic Institute of North </a:t>
            </a:r>
            <a:r>
              <a:rPr lang="en-US" sz="1100" dirty="0" smtClean="0"/>
              <a:t>America * Association of </a:t>
            </a:r>
            <a:r>
              <a:rPr lang="en-US" sz="1100" dirty="0"/>
              <a:t>Interior Native Educators * Center for New Media Teaching &amp; Learning * Center for Research on Environmental Decisions * International Arctic Research Center * Lamont-Doherty Earth Observatory * Museum of the North * Teachers College * University of Alaska Fairbanks * University of New Hampshire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665" b="25972"/>
          <a:stretch/>
        </p:blipFill>
        <p:spPr bwMode="auto">
          <a:xfrm>
            <a:off x="872043" y="15969534"/>
            <a:ext cx="3542588" cy="9758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9820591" y="17116857"/>
            <a:ext cx="53111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Antarctic Ice Velocity Data from Rignot et al., 2011, interpreted by M. Wolovick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57479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11064191"/>
            <a:ext cx="3547872" cy="97840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69406" y="11064191"/>
            <a:ext cx="3547872" cy="978408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4" descr="http://www.mapsofworld.com/antarctica/maps/antarctica-map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20707" y="317584"/>
            <a:ext cx="20332515" cy="17431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269406" y="17180004"/>
            <a:ext cx="5041805" cy="110799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100" dirty="0" smtClean="0"/>
              <a:t>Columbia </a:t>
            </a:r>
            <a:r>
              <a:rPr lang="en-US" sz="1100" dirty="0"/>
              <a:t>Climate Center at the Earth Institute * Barnard College * American Museum of Natural History * Arctic Institute of North </a:t>
            </a:r>
            <a:r>
              <a:rPr lang="en-US" sz="1100" dirty="0" smtClean="0"/>
              <a:t>America * Association of </a:t>
            </a:r>
            <a:r>
              <a:rPr lang="en-US" sz="1100" dirty="0"/>
              <a:t>Interior Native Educators * Center for New Media Teaching &amp; Learning * Center for Research on Environmental Decisions * International Arctic Research Center * Lamont-Doherty Earth Observatory * Museum of the North * Teachers College * University of Alaska Fairbanks * University of New Hampshire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241990" y="17749400"/>
            <a:ext cx="7466397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http://www.mapsofworld.com/antarctica/maps/antarctica-map.gif</a:t>
            </a:r>
          </a:p>
          <a:p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69406" y="16205838"/>
            <a:ext cx="3694712" cy="846386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665" b="25972"/>
          <a:stretch/>
        </p:blipFill>
        <p:spPr bwMode="auto">
          <a:xfrm>
            <a:off x="274690" y="16149598"/>
            <a:ext cx="3542588" cy="9758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649035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ce_antarctica_anomaly_201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389785" y="500248"/>
            <a:ext cx="29885151" cy="1677762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1475514" y="16131339"/>
            <a:ext cx="25401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FFFF"/>
                </a:solidFill>
              </a:rPr>
              <a:t>GRACE Gravity image by NASA 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263103" y="15900346"/>
            <a:ext cx="5041805" cy="110799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100" dirty="0" smtClean="0"/>
              <a:t>Columbia </a:t>
            </a:r>
            <a:r>
              <a:rPr lang="en-US" sz="1100" dirty="0"/>
              <a:t>Climate Center at the Earth Institute * Barnard College * American Museum of Natural History * Arctic Institute of North </a:t>
            </a:r>
            <a:r>
              <a:rPr lang="en-US" sz="1100" dirty="0" smtClean="0"/>
              <a:t>America * Association of </a:t>
            </a:r>
            <a:r>
              <a:rPr lang="en-US" sz="1100" dirty="0"/>
              <a:t>Interior Native Educators * Center for New Media Teaching &amp; Learning * Center for Research on Environmental Decisions * International Arctic Research Center * Lamont-Doherty Earth Observatory * Museum of the North * Teachers College * University of Alaska Fairbanks * University of New Hampshire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665" b="25972"/>
          <a:stretch/>
        </p:blipFill>
        <p:spPr bwMode="auto">
          <a:xfrm>
            <a:off x="8954226" y="15009370"/>
            <a:ext cx="3542588" cy="9758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 descr="grace_antarctica_anomaly_2013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6236" t="31762" r="4470" b="27457"/>
          <a:stretch/>
        </p:blipFill>
        <p:spPr>
          <a:xfrm>
            <a:off x="1106058" y="3974094"/>
            <a:ext cx="2857491" cy="684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117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tarctic_subglacial_lak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18970" y="578393"/>
            <a:ext cx="19833842" cy="1715359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69406" y="17180004"/>
            <a:ext cx="5041805" cy="110799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100" dirty="0" smtClean="0"/>
              <a:t>Columbia </a:t>
            </a:r>
            <a:r>
              <a:rPr lang="en-US" sz="1100" dirty="0"/>
              <a:t>Climate Center at the Earth Institute * Barnard College * American Museum of Natural History * Arctic Institute of North </a:t>
            </a:r>
            <a:r>
              <a:rPr lang="en-US" sz="1100" dirty="0" smtClean="0"/>
              <a:t>America * Association of </a:t>
            </a:r>
            <a:r>
              <a:rPr lang="en-US" sz="1100" dirty="0"/>
              <a:t>Interior Native Educators * Center for New Media Teaching &amp; Learning * Center for Research on Environmental Decisions * International Arctic Research Center * Lamont-Doherty Earth Observatory * Museum of the North * Teachers College * University of Alaska Fairbanks * University of New Hampshire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72043" y="16315485"/>
            <a:ext cx="3540766" cy="846386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665" b="25972"/>
          <a:stretch/>
        </p:blipFill>
        <p:spPr bwMode="auto">
          <a:xfrm>
            <a:off x="743331" y="16263011"/>
            <a:ext cx="3542588" cy="9758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142152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ntarctic_ice-sheet_height_CRYoSAT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780"/>
          <a:stretch/>
        </p:blipFill>
        <p:spPr>
          <a:xfrm>
            <a:off x="2397262" y="0"/>
            <a:ext cx="22910021" cy="2325128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69406" y="17180004"/>
            <a:ext cx="5041805" cy="110799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100" dirty="0" smtClean="0"/>
              <a:t>Columbia </a:t>
            </a:r>
            <a:r>
              <a:rPr lang="en-US" sz="1100" dirty="0"/>
              <a:t>Climate Center at the Earth Institute * Barnard College * American Museum of Natural History * Arctic Institute of </a:t>
            </a:r>
            <a:r>
              <a:rPr lang="en-US" sz="1100"/>
              <a:t>North </a:t>
            </a:r>
            <a:r>
              <a:rPr lang="en-US" sz="1100" smtClean="0"/>
              <a:t>America * Association </a:t>
            </a:r>
            <a:r>
              <a:rPr lang="en-US" sz="1100" dirty="0" smtClean="0"/>
              <a:t>of </a:t>
            </a:r>
            <a:r>
              <a:rPr lang="en-US" sz="1100" dirty="0"/>
              <a:t>Interior Native Educators * Center for New Media Teaching &amp; Learning * Center for Research on Environmental Decisions * International Arctic Research Center * Lamont-Doherty Earth Observatory * Museum of the North * Teachers College * University of Alaska Fairbanks * University of New Hampshire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7665" b="25972"/>
          <a:stretch/>
        </p:blipFill>
        <p:spPr bwMode="auto">
          <a:xfrm>
            <a:off x="756582" y="16238901"/>
            <a:ext cx="3542588" cy="9758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8050208" y="17441614"/>
            <a:ext cx="7972143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8286544" y="16166395"/>
            <a:ext cx="7389424" cy="2693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Ice Elevation Map </a:t>
            </a:r>
          </a:p>
          <a:p>
            <a:r>
              <a:rPr lang="en-US" sz="2400" dirty="0" smtClean="0"/>
              <a:t> http://www.esa.int/var/esa/storage/images/esa_multimedia/images/2014/08/antarctic_ice-sheet_height/14726495-1-eng-GB/Antarctic_ice-sheet_height.png</a:t>
            </a:r>
          </a:p>
          <a:p>
            <a:endParaRPr lang="en-US" dirty="0"/>
          </a:p>
        </p:txBody>
      </p:sp>
      <p:pic>
        <p:nvPicPr>
          <p:cNvPr id="15" name="Picture 14" descr="Antarctic_ice-sheet_height_CRYoSAT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90"/>
          <a:stretch/>
        </p:blipFill>
        <p:spPr>
          <a:xfrm>
            <a:off x="8325004" y="16918935"/>
            <a:ext cx="7673590" cy="101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4894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665</Words>
  <Application>Microsoft Macintosh PowerPoint</Application>
  <PresentationFormat>Custom</PresentationFormat>
  <Paragraphs>26</Paragraphs>
  <Slides>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The Many Faces of Antarctica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Margie Turrin</dc:creator>
  <cp:lastModifiedBy>Jessica Brunacini</cp:lastModifiedBy>
  <cp:revision>45</cp:revision>
  <cp:lastPrinted>2015-03-18T14:44:00Z</cp:lastPrinted>
  <dcterms:created xsi:type="dcterms:W3CDTF">2014-12-05T16:22:18Z</dcterms:created>
  <dcterms:modified xsi:type="dcterms:W3CDTF">2016-02-05T22:15:28Z</dcterms:modified>
</cp:coreProperties>
</file>

<file path=docProps/thumbnail.jpeg>
</file>